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80" r:id="rId3"/>
    <p:sldId id="257" r:id="rId4"/>
    <p:sldId id="258" r:id="rId5"/>
    <p:sldId id="269" r:id="rId6"/>
    <p:sldId id="296" r:id="rId7"/>
    <p:sldId id="271" r:id="rId8"/>
    <p:sldId id="288" r:id="rId9"/>
    <p:sldId id="289" r:id="rId10"/>
    <p:sldId id="290" r:id="rId11"/>
    <p:sldId id="297" r:id="rId12"/>
    <p:sldId id="285" r:id="rId13"/>
    <p:sldId id="291" r:id="rId14"/>
    <p:sldId id="298" r:id="rId15"/>
    <p:sldId id="287" r:id="rId16"/>
    <p:sldId id="292" r:id="rId17"/>
    <p:sldId id="281" r:id="rId18"/>
    <p:sldId id="293" r:id="rId19"/>
    <p:sldId id="294" r:id="rId20"/>
    <p:sldId id="295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E828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51" autoAdjust="0"/>
  </p:normalViewPr>
  <p:slideViewPr>
    <p:cSldViewPr snapToGrid="0" snapToObjects="1">
      <p:cViewPr varScale="1">
        <p:scale>
          <a:sx n="95" d="100"/>
          <a:sy n="95" d="100"/>
        </p:scale>
        <p:origin x="446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B97D-7810-48D5-AC19-4911C7649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14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25D69-9F55-4CDE-8200-1659262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CBD76-3923-4FBB-859B-C0F6B19D9B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8729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7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979EA1-3880-4A99-AE49-953E0DD36DC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830" y="4767263"/>
            <a:ext cx="1730326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Copyrighted material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0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B0901-C29A-443C-B2C2-F90DD7E5CB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924318" y="4767263"/>
            <a:ext cx="216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F4E2-D404-4106-8F22-8F8DB5150A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3B320-D9A2-461C-AC78-C199F421F61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86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99865-5BCB-4093-8B04-B474A6C18C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92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B726-88CC-44CE-87E7-6A7295BF6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09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339EF-933D-4AF2-878A-252C9443D2B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5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907221" y="4806718"/>
            <a:ext cx="2240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Copyrighted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DAA72-9359-43FF-B3F6-D7078F992F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11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4F63A-9E47-4851-A9FA-46D6D389B8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5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F7FC2-EBB1-42DF-A791-67239AE450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F3D8-A9DA-2747-B57F-94FCE28B7848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8432-9367-F34B-BD92-4A60E084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C46A-9D23-4395-8A92-FBE3CBD075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E8432-9367-F34B-BD92-4A60E0849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WrRBGdh7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946" y="460915"/>
            <a:ext cx="8250044" cy="1711597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Chapter 7</a:t>
            </a:r>
            <a:r>
              <a:rPr lang="en-US" sz="3100" b="1" dirty="0">
                <a:solidFill>
                  <a:srgbClr val="002060"/>
                </a:solidFill>
              </a:rPr>
              <a:t/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Spa and hot spring development and management in the hospitality and tourism industry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93" y="2542477"/>
            <a:ext cx="8430321" cy="135301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. Bendegul </a:t>
            </a:r>
            <a:r>
              <a:rPr lang="en-US" sz="2400" b="1" dirty="0" smtClean="0">
                <a:solidFill>
                  <a:srgbClr val="002060"/>
                </a:solidFill>
              </a:rPr>
              <a:t>Okumus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Heather Linton Kelly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 20 Thermal Springs Markets in 2015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China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Japan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Germany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Russia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Italy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Austria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Turkey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Hungary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Spain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Poland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France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Brazil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Czech Republic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United States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Switzerland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Slovenia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Slovakia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Portugal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Iceland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South Korea</a:t>
            </a:r>
          </a:p>
        </p:txBody>
      </p:sp>
    </p:spTree>
    <p:extLst>
      <p:ext uri="{BB962C8B-B14F-4D97-AF65-F5344CB8AC3E}">
        <p14:creationId xmlns:p14="http://schemas.microsoft.com/office/powerpoint/2010/main" val="5396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Determinants of Hot Spring Visitor Satisfaction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494356" cy="375857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Environmental quality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Cleanliness</a:t>
            </a:r>
            <a:r>
              <a:rPr lang="en-US" sz="1800" dirty="0">
                <a:solidFill>
                  <a:srgbClr val="002060"/>
                </a:solidFill>
              </a:rPr>
              <a:t>, ecology, cultural features, and recreational activities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Special resources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Chemical </a:t>
            </a:r>
            <a:r>
              <a:rPr lang="en-US" sz="1800" dirty="0">
                <a:solidFill>
                  <a:srgbClr val="002060"/>
                </a:solidFill>
              </a:rPr>
              <a:t>composition, microelements, and mineral concentration and water </a:t>
            </a:r>
            <a:r>
              <a:rPr lang="en-US" sz="1800" dirty="0" smtClean="0">
                <a:solidFill>
                  <a:srgbClr val="002060"/>
                </a:solidFill>
              </a:rPr>
              <a:t>temperature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Convenience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Food</a:t>
            </a:r>
          </a:p>
          <a:p>
            <a:r>
              <a:rPr lang="en-US" sz="2200" dirty="0">
                <a:solidFill>
                  <a:srgbClr val="002060"/>
                </a:solidFill>
              </a:rPr>
              <a:t>S</a:t>
            </a:r>
            <a:r>
              <a:rPr lang="en-US" sz="2200" dirty="0" smtClean="0">
                <a:solidFill>
                  <a:srgbClr val="002060"/>
                </a:solidFill>
              </a:rPr>
              <a:t>ervice quality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Facilities</a:t>
            </a:r>
          </a:p>
          <a:p>
            <a:r>
              <a:rPr lang="en-US" sz="2200" dirty="0">
                <a:solidFill>
                  <a:srgbClr val="002060"/>
                </a:solidFill>
              </a:rPr>
              <a:t>C</a:t>
            </a:r>
            <a:r>
              <a:rPr lang="en-US" sz="2200" dirty="0" smtClean="0">
                <a:solidFill>
                  <a:srgbClr val="002060"/>
                </a:solidFill>
              </a:rPr>
              <a:t>onsumption emotion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Perceived value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Targeted consumers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00" y="2300240"/>
            <a:ext cx="4396840" cy="24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Spa Tourist Satisfaction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548" y="1059180"/>
            <a:ext cx="8945042" cy="339447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Experience Economy </a:t>
            </a:r>
            <a:r>
              <a:rPr lang="en-US" sz="2400" dirty="0" smtClean="0">
                <a:solidFill>
                  <a:srgbClr val="002060"/>
                </a:solidFill>
              </a:rPr>
              <a:t>– An economy in which many goods and services are sold by emphasizing the effect they can have on people’s live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Servicescape</a:t>
            </a:r>
            <a:r>
              <a:rPr lang="en-US" sz="2400" dirty="0" smtClean="0">
                <a:solidFill>
                  <a:srgbClr val="002060"/>
                </a:solidFill>
              </a:rPr>
              <a:t> – Physical aspects of a place as well as the amenities provided to a guest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Can be subjective based on guest perspective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7" b="31486"/>
          <a:stretch/>
        </p:blipFill>
        <p:spPr>
          <a:xfrm>
            <a:off x="15068" y="3400746"/>
            <a:ext cx="9144001" cy="17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Spa Economic </a:t>
            </a:r>
            <a:r>
              <a:rPr lang="en-US" sz="2800" b="1" dirty="0" smtClean="0">
                <a:solidFill>
                  <a:srgbClr val="002060"/>
                </a:solidFill>
              </a:rPr>
              <a:t>Impact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548" y="1059180"/>
            <a:ext cx="8945042" cy="33944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Asia-Pacific region </a:t>
            </a:r>
            <a:r>
              <a:rPr lang="en-US" sz="2000" dirty="0" smtClean="0">
                <a:solidFill>
                  <a:srgbClr val="002060"/>
                </a:solidFill>
              </a:rPr>
              <a:t>has </a:t>
            </a:r>
            <a:r>
              <a:rPr lang="en-US" sz="2000" dirty="0">
                <a:solidFill>
                  <a:srgbClr val="002060"/>
                </a:solidFill>
              </a:rPr>
              <a:t>the highest number of spa facilities (</a:t>
            </a:r>
            <a:r>
              <a:rPr lang="en-US" sz="2000" dirty="0" smtClean="0">
                <a:solidFill>
                  <a:srgbClr val="002060"/>
                </a:solidFill>
              </a:rPr>
              <a:t>48,679 facilities, USD </a:t>
            </a:r>
            <a:r>
              <a:rPr lang="en-US" sz="2000" dirty="0">
                <a:solidFill>
                  <a:srgbClr val="002060"/>
                </a:solidFill>
              </a:rPr>
              <a:t>$26.5 billion in revenue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Europe has the </a:t>
            </a:r>
            <a:r>
              <a:rPr lang="en-US" sz="2000" dirty="0">
                <a:solidFill>
                  <a:srgbClr val="002060"/>
                </a:solidFill>
              </a:rPr>
              <a:t>highest revenues </a:t>
            </a:r>
            <a:r>
              <a:rPr lang="en-US" sz="2000" dirty="0" smtClean="0">
                <a:solidFill>
                  <a:srgbClr val="002060"/>
                </a:solidFill>
              </a:rPr>
              <a:t>(46,282 facilities, USD </a:t>
            </a:r>
            <a:r>
              <a:rPr lang="en-US" sz="2000" dirty="0">
                <a:solidFill>
                  <a:srgbClr val="002060"/>
                </a:solidFill>
              </a:rPr>
              <a:t>$33.3 billion </a:t>
            </a:r>
            <a:r>
              <a:rPr lang="en-US" sz="2000" dirty="0" smtClean="0">
                <a:solidFill>
                  <a:srgbClr val="002060"/>
                </a:solidFill>
              </a:rPr>
              <a:t>in revenue)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North </a:t>
            </a:r>
            <a:r>
              <a:rPr lang="en-US" sz="2000" dirty="0">
                <a:solidFill>
                  <a:srgbClr val="002060"/>
                </a:solidFill>
              </a:rPr>
              <a:t>America </a:t>
            </a:r>
            <a:r>
              <a:rPr lang="en-US" sz="2000" dirty="0" smtClean="0">
                <a:solidFill>
                  <a:srgbClr val="002060"/>
                </a:solidFill>
              </a:rPr>
              <a:t>is a </a:t>
            </a:r>
            <a:r>
              <a:rPr lang="en-US" sz="2000" dirty="0">
                <a:solidFill>
                  <a:srgbClr val="002060"/>
                </a:solidFill>
              </a:rPr>
              <a:t>close third (30,394 </a:t>
            </a:r>
            <a:r>
              <a:rPr lang="en-US" sz="2000" dirty="0" smtClean="0">
                <a:solidFill>
                  <a:srgbClr val="002060"/>
                </a:solidFill>
              </a:rPr>
              <a:t>facilities, USD </a:t>
            </a:r>
            <a:r>
              <a:rPr lang="en-US" sz="2000" dirty="0">
                <a:solidFill>
                  <a:srgbClr val="002060"/>
                </a:solidFill>
              </a:rPr>
              <a:t>$22.9 billion in revenue)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Management of Spas and Hot Spring Resorts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72" y="995874"/>
            <a:ext cx="9233433" cy="375857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</a:t>
            </a:r>
            <a:r>
              <a:rPr lang="en-US" sz="2400" dirty="0">
                <a:solidFill>
                  <a:srgbClr val="002060"/>
                </a:solidFill>
              </a:rPr>
              <a:t>turnkey, four-star quality spa can cost over $650 USD per square foot to </a:t>
            </a:r>
            <a:r>
              <a:rPr lang="en-US" sz="2400" dirty="0" smtClean="0">
                <a:solidFill>
                  <a:srgbClr val="002060"/>
                </a:solidFill>
              </a:rPr>
              <a:t>construct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Key </a:t>
            </a:r>
            <a:r>
              <a:rPr lang="en-US" sz="2400" dirty="0">
                <a:solidFill>
                  <a:srgbClr val="002060"/>
                </a:solidFill>
              </a:rPr>
              <a:t>performance indicators (KPIs) that spas can collect and </a:t>
            </a:r>
            <a:r>
              <a:rPr lang="en-US" sz="2400" dirty="0" smtClean="0">
                <a:solidFill>
                  <a:srgbClr val="002060"/>
                </a:solidFill>
              </a:rPr>
              <a:t>analyze: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Hotel </a:t>
            </a:r>
            <a:r>
              <a:rPr lang="en-US" sz="1800" dirty="0">
                <a:solidFill>
                  <a:srgbClr val="002060"/>
                </a:solidFill>
              </a:rPr>
              <a:t>capture rate </a:t>
            </a:r>
            <a:r>
              <a:rPr lang="en-US" sz="1800" dirty="0" smtClean="0">
                <a:solidFill>
                  <a:srgbClr val="002060"/>
                </a:solidFill>
              </a:rPr>
              <a:t>(percentage </a:t>
            </a:r>
            <a:r>
              <a:rPr lang="en-US" sz="1800" dirty="0">
                <a:solidFill>
                  <a:srgbClr val="002060"/>
                </a:solidFill>
              </a:rPr>
              <a:t>of hotel guests who use spa services)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Average </a:t>
            </a:r>
            <a:r>
              <a:rPr lang="en-US" sz="1800" dirty="0">
                <a:solidFill>
                  <a:srgbClr val="002060"/>
                </a:solidFill>
              </a:rPr>
              <a:t>treatment rate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Treatment </a:t>
            </a:r>
            <a:r>
              <a:rPr lang="en-US" sz="1800" dirty="0">
                <a:solidFill>
                  <a:srgbClr val="002060"/>
                </a:solidFill>
              </a:rPr>
              <a:t>room utilization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Therapist </a:t>
            </a:r>
            <a:r>
              <a:rPr lang="en-US" sz="1800" dirty="0">
                <a:solidFill>
                  <a:srgbClr val="002060"/>
                </a:solidFill>
              </a:rPr>
              <a:t>productivity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Revenue </a:t>
            </a:r>
            <a:r>
              <a:rPr lang="en-US" sz="1800" dirty="0">
                <a:solidFill>
                  <a:srgbClr val="002060"/>
                </a:solidFill>
              </a:rPr>
              <a:t>per available treatment room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Revenue </a:t>
            </a:r>
            <a:r>
              <a:rPr lang="en-US" sz="1800" dirty="0">
                <a:solidFill>
                  <a:srgbClr val="002060"/>
                </a:solidFill>
              </a:rPr>
              <a:t>per guest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Revenue </a:t>
            </a:r>
            <a:r>
              <a:rPr lang="en-US" sz="1800" dirty="0">
                <a:solidFill>
                  <a:srgbClr val="002060"/>
                </a:solidFill>
              </a:rPr>
              <a:t>per square foot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Revenue </a:t>
            </a:r>
            <a:r>
              <a:rPr lang="en-US" sz="1800" dirty="0">
                <a:solidFill>
                  <a:srgbClr val="002060"/>
                </a:solidFill>
              </a:rPr>
              <a:t>per occupied guest room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Number </a:t>
            </a:r>
            <a:r>
              <a:rPr lang="en-US" sz="1800" dirty="0">
                <a:solidFill>
                  <a:srgbClr val="002060"/>
                </a:solidFill>
              </a:rPr>
              <a:t>of services per guest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Retail </a:t>
            </a:r>
            <a:r>
              <a:rPr lang="en-US" sz="1800" dirty="0">
                <a:solidFill>
                  <a:srgbClr val="002060"/>
                </a:solidFill>
              </a:rPr>
              <a:t>sales as a percentage of treatment revenue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Market </a:t>
            </a:r>
            <a:r>
              <a:rPr lang="en-US" sz="1800" dirty="0">
                <a:solidFill>
                  <a:srgbClr val="002060"/>
                </a:solidFill>
              </a:rPr>
              <a:t>segmentation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Revenue </a:t>
            </a:r>
            <a:r>
              <a:rPr lang="en-US" sz="1800" dirty="0">
                <a:solidFill>
                  <a:srgbClr val="002060"/>
                </a:solidFill>
              </a:rPr>
              <a:t>per available treatment hour (</a:t>
            </a:r>
            <a:r>
              <a:rPr lang="en-US" sz="1800" dirty="0" err="1">
                <a:solidFill>
                  <a:srgbClr val="002060"/>
                </a:solidFill>
              </a:rPr>
              <a:t>RevPATH</a:t>
            </a:r>
            <a:r>
              <a:rPr lang="en-US" sz="1800" dirty="0">
                <a:solidFill>
                  <a:srgbClr val="002060"/>
                </a:solidFill>
              </a:rPr>
              <a:t>)</a:t>
            </a:r>
          </a:p>
          <a:p>
            <a:pPr lvl="1"/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9118" y="2085182"/>
            <a:ext cx="3479373" cy="2369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 ways to calculate </a:t>
            </a:r>
            <a:r>
              <a:rPr lang="en-US" dirty="0" err="1" smtClean="0">
                <a:solidFill>
                  <a:srgbClr val="002060"/>
                </a:solidFill>
              </a:rPr>
              <a:t>RevPATH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treatment room occupancy </a:t>
            </a:r>
            <a:endParaRPr lang="en-US" sz="1200" dirty="0" smtClean="0">
              <a:solidFill>
                <a:srgbClr val="002060"/>
              </a:solidFill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X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average </a:t>
            </a:r>
            <a:r>
              <a:rPr lang="en-US" sz="1200" dirty="0">
                <a:solidFill>
                  <a:srgbClr val="002060"/>
                </a:solidFill>
              </a:rPr>
              <a:t>expenditure per </a:t>
            </a:r>
            <a:r>
              <a:rPr lang="en-US" sz="1200" dirty="0" smtClean="0">
                <a:solidFill>
                  <a:srgbClr val="002060"/>
                </a:solidFill>
              </a:rPr>
              <a:t>person</a:t>
            </a: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OR</a:t>
            </a:r>
          </a:p>
          <a:p>
            <a:pPr algn="ctr"/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revenue received in a set time </a:t>
            </a:r>
            <a:r>
              <a:rPr lang="en-US" sz="1200" dirty="0" smtClean="0">
                <a:solidFill>
                  <a:srgbClr val="002060"/>
                </a:solidFill>
              </a:rPr>
              <a:t>period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÷</a:t>
            </a:r>
            <a:endParaRPr lang="en-US" sz="1200" dirty="0">
              <a:solidFill>
                <a:srgbClr val="002060"/>
              </a:solidFill>
            </a:endParaRP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number of treatment-hours during that time </a:t>
            </a:r>
            <a:r>
              <a:rPr lang="en-US" sz="1200" dirty="0" smtClean="0">
                <a:solidFill>
                  <a:srgbClr val="002060"/>
                </a:solidFill>
              </a:rPr>
              <a:t>period</a:t>
            </a:r>
          </a:p>
        </p:txBody>
      </p:sp>
    </p:spTree>
    <p:extLst>
      <p:ext uri="{BB962C8B-B14F-4D97-AF65-F5344CB8AC3E}">
        <p14:creationId xmlns:p14="http://schemas.microsoft.com/office/powerpoint/2010/main" val="1406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Nature of Services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4199" y="1225647"/>
            <a:ext cx="4689117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494356" cy="3758574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Intangible: </a:t>
            </a:r>
            <a:r>
              <a:rPr lang="en-US" sz="2000" dirty="0" smtClean="0">
                <a:solidFill>
                  <a:srgbClr val="002060"/>
                </a:solidFill>
              </a:rPr>
              <a:t>Cannot </a:t>
            </a:r>
            <a:r>
              <a:rPr lang="en-US" sz="2000" dirty="0">
                <a:solidFill>
                  <a:srgbClr val="002060"/>
                </a:solidFill>
              </a:rPr>
              <a:t>be seen, tasted, felt, heard, or smelled before it is purchased, and it does not result in the customer’s ownership of anything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Inseparable from the </a:t>
            </a:r>
            <a:r>
              <a:rPr lang="en-US" sz="2000" b="1" dirty="0">
                <a:solidFill>
                  <a:srgbClr val="002060"/>
                </a:solidFill>
              </a:rPr>
              <a:t>production process: </a:t>
            </a:r>
            <a:r>
              <a:rPr lang="en-US" sz="2000" dirty="0" smtClean="0">
                <a:solidFill>
                  <a:srgbClr val="002060"/>
                </a:solidFill>
              </a:rPr>
              <a:t>Typically </a:t>
            </a:r>
            <a:r>
              <a:rPr lang="en-US" sz="2000" dirty="0">
                <a:solidFill>
                  <a:srgbClr val="002060"/>
                </a:solidFill>
              </a:rPr>
              <a:t>produced and consumed simultaneously; </a:t>
            </a:r>
            <a:r>
              <a:rPr lang="en-US" sz="2000" dirty="0" smtClean="0">
                <a:solidFill>
                  <a:srgbClr val="002060"/>
                </a:solidFill>
              </a:rPr>
              <a:t>the client is </a:t>
            </a:r>
            <a:r>
              <a:rPr lang="en-US" sz="2000" dirty="0">
                <a:solidFill>
                  <a:srgbClr val="002060"/>
                </a:solidFill>
              </a:rPr>
              <a:t>actually participating in the production process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Variable/Heterogeneous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2060"/>
                </a:solidFill>
              </a:rPr>
              <a:t>High </a:t>
            </a:r>
            <a:r>
              <a:rPr lang="en-US" sz="2000" dirty="0">
                <a:solidFill>
                  <a:srgbClr val="002060"/>
                </a:solidFill>
              </a:rPr>
              <a:t>human </a:t>
            </a:r>
            <a:r>
              <a:rPr lang="en-US" sz="2000" dirty="0" smtClean="0">
                <a:solidFill>
                  <a:srgbClr val="002060"/>
                </a:solidFill>
              </a:rPr>
              <a:t>component; resulting </a:t>
            </a:r>
            <a:r>
              <a:rPr lang="en-US" sz="2000" dirty="0">
                <a:solidFill>
                  <a:srgbClr val="002060"/>
                </a:solidFill>
              </a:rPr>
              <a:t>end product may differ between providers and may even vary for the same provider on different days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Perishable: </a:t>
            </a:r>
            <a:r>
              <a:rPr lang="en-US" sz="2000" dirty="0" smtClean="0">
                <a:solidFill>
                  <a:srgbClr val="002060"/>
                </a:solidFill>
              </a:rPr>
              <a:t>They cannot be stored</a:t>
            </a:r>
          </a:p>
        </p:txBody>
      </p:sp>
    </p:spTree>
    <p:extLst>
      <p:ext uri="{BB962C8B-B14F-4D97-AF65-F5344CB8AC3E}">
        <p14:creationId xmlns:p14="http://schemas.microsoft.com/office/powerpoint/2010/main" val="42906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708"/>
            <a:ext cx="8229600" cy="368022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Resort </a:t>
            </a:r>
            <a:r>
              <a:rPr lang="en-US" sz="2000" b="1" dirty="0" smtClean="0">
                <a:solidFill>
                  <a:srgbClr val="002060"/>
                </a:solidFill>
              </a:rPr>
              <a:t>spa is </a:t>
            </a:r>
            <a:r>
              <a:rPr lang="en-US" sz="2000" dirty="0" smtClean="0">
                <a:solidFill>
                  <a:srgbClr val="002060"/>
                </a:solidFill>
              </a:rPr>
              <a:t>located </a:t>
            </a:r>
            <a:r>
              <a:rPr lang="en-US" sz="2000" dirty="0">
                <a:solidFill>
                  <a:srgbClr val="002060"/>
                </a:solidFill>
              </a:rPr>
              <a:t>on the property of a hotel, usually as part of a resort that also offers other activities as well. Hotel and spa guests intermingle, and the resort spa is generally an important profit center for the property.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Amenity spa is</a:t>
            </a:r>
            <a:r>
              <a:rPr lang="en-US" sz="2000" dirty="0" smtClean="0">
                <a:solidFill>
                  <a:srgbClr val="002060"/>
                </a:solidFill>
              </a:rPr>
              <a:t> also </a:t>
            </a:r>
            <a:r>
              <a:rPr lang="en-US" sz="2000" dirty="0">
                <a:solidFill>
                  <a:srgbClr val="002060"/>
                </a:solidFill>
              </a:rPr>
              <a:t>typically located on the property of a hotel, the amenity spa is treated as an added facility to a hotel, but it is not an important profit </a:t>
            </a:r>
            <a:r>
              <a:rPr lang="en-US" sz="2000" dirty="0" smtClean="0">
                <a:solidFill>
                  <a:srgbClr val="002060"/>
                </a:solidFill>
              </a:rPr>
              <a:t>center.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Destination spa’s </a:t>
            </a:r>
            <a:r>
              <a:rPr lang="en-US" sz="2000" dirty="0" smtClean="0">
                <a:solidFill>
                  <a:srgbClr val="002060"/>
                </a:solidFill>
              </a:rPr>
              <a:t>main </a:t>
            </a:r>
            <a:r>
              <a:rPr lang="en-US" sz="2000" dirty="0">
                <a:solidFill>
                  <a:srgbClr val="002060"/>
                </a:solidFill>
              </a:rPr>
              <a:t>focus of the property, which offers specific health and fitness programs, and additional activities, to guests only. 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Medical </a:t>
            </a:r>
            <a:r>
              <a:rPr lang="en-US" sz="2000" b="1" dirty="0">
                <a:solidFill>
                  <a:srgbClr val="002060"/>
                </a:solidFill>
              </a:rPr>
              <a:t>spa 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en-US" sz="2000" dirty="0" smtClean="0">
                <a:solidFill>
                  <a:srgbClr val="002060"/>
                </a:solidFill>
              </a:rPr>
              <a:t>ffers </a:t>
            </a:r>
            <a:r>
              <a:rPr lang="en-US" sz="2000" dirty="0">
                <a:solidFill>
                  <a:srgbClr val="002060"/>
                </a:solidFill>
              </a:rPr>
              <a:t>a variety of health practices and treatments, and is supervised full-time by a licensed medical professional.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453"/>
            <a:ext cx="8229600" cy="56774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197"/>
            <a:ext cx="8581292" cy="36802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Other types of spas include club spa, cruise ship spa, day spa, and mineral spring spa.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Spas offer several key benefits to hotels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Lead is </a:t>
            </a:r>
            <a:r>
              <a:rPr lang="en-US" sz="2000" dirty="0">
                <a:solidFill>
                  <a:srgbClr val="002060"/>
                </a:solidFill>
              </a:rPr>
              <a:t>not typically found in hot spring water and promoted for its </a:t>
            </a:r>
            <a:r>
              <a:rPr lang="en-US" sz="2000" dirty="0" smtClean="0">
                <a:solidFill>
                  <a:srgbClr val="002060"/>
                </a:solidFill>
              </a:rPr>
              <a:t>benefits.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majority of naturally occurring hot springs are found </a:t>
            </a:r>
            <a:r>
              <a:rPr lang="en-US" sz="2000" dirty="0" smtClean="0">
                <a:solidFill>
                  <a:srgbClr val="002060"/>
                </a:solidFill>
              </a:rPr>
              <a:t>in Asia Pacific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An </a:t>
            </a:r>
            <a:r>
              <a:rPr lang="en-US" sz="2000" dirty="0" err="1">
                <a:solidFill>
                  <a:srgbClr val="002060"/>
                </a:solidFill>
              </a:rPr>
              <a:t>Onsen</a:t>
            </a:r>
            <a:r>
              <a:rPr lang="en-US" sz="2000" dirty="0">
                <a:solidFill>
                  <a:srgbClr val="002060"/>
                </a:solidFill>
              </a:rPr>
              <a:t> ID Card provides useful information about that specific hot spring. 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Budapest, Hungary is </a:t>
            </a:r>
            <a:r>
              <a:rPr lang="en-US" sz="2000" dirty="0">
                <a:solidFill>
                  <a:srgbClr val="002060"/>
                </a:solidFill>
              </a:rPr>
              <a:t>known as the Spa Capital of the </a:t>
            </a:r>
            <a:r>
              <a:rPr lang="en-US" sz="2000" dirty="0" smtClean="0">
                <a:solidFill>
                  <a:srgbClr val="002060"/>
                </a:solidFill>
              </a:rPr>
              <a:t>World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0"/>
            <a:ext cx="8567225" cy="39136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Revenue per available treatment hour (</a:t>
            </a:r>
            <a:r>
              <a:rPr lang="en-US" sz="2000" dirty="0" err="1">
                <a:solidFill>
                  <a:srgbClr val="002060"/>
                </a:solidFill>
              </a:rPr>
              <a:t>RevPATH</a:t>
            </a:r>
            <a:r>
              <a:rPr lang="en-US" sz="2000" dirty="0">
                <a:solidFill>
                  <a:srgbClr val="002060"/>
                </a:solidFill>
              </a:rPr>
              <a:t>) is the most useful metric or KPI for a spa manager to know.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Lead </a:t>
            </a:r>
            <a:r>
              <a:rPr lang="en-US" sz="2000" dirty="0">
                <a:solidFill>
                  <a:srgbClr val="002060"/>
                </a:solidFill>
              </a:rPr>
              <a:t>is not typically found in hot spring water and promoted for its benefits.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The majority of naturally occurring hot springs are found in Asia Pacific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An </a:t>
            </a:r>
            <a:r>
              <a:rPr lang="en-US" sz="2000" dirty="0" err="1">
                <a:solidFill>
                  <a:srgbClr val="002060"/>
                </a:solidFill>
              </a:rPr>
              <a:t>Onsen</a:t>
            </a:r>
            <a:r>
              <a:rPr lang="en-US" sz="2000" dirty="0">
                <a:solidFill>
                  <a:srgbClr val="002060"/>
                </a:solidFill>
              </a:rPr>
              <a:t> ID Card provides useful information about that specific hot spring.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Budapest, Hungary is known as the Spa Capital of the World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Revenue per available treatment hour (</a:t>
            </a:r>
            <a:r>
              <a:rPr lang="en-US" sz="2000" dirty="0" err="1">
                <a:solidFill>
                  <a:srgbClr val="002060"/>
                </a:solidFill>
              </a:rPr>
              <a:t>RevPATH</a:t>
            </a:r>
            <a:r>
              <a:rPr lang="en-US" sz="2000" dirty="0">
                <a:solidFill>
                  <a:srgbClr val="002060"/>
                </a:solidFill>
              </a:rPr>
              <a:t>) is the most useful metric or KPI for a spa manager to know.</a:t>
            </a:r>
          </a:p>
        </p:txBody>
      </p:sp>
    </p:spTree>
    <p:extLst>
      <p:ext uri="{BB962C8B-B14F-4D97-AF65-F5344CB8AC3E}">
        <p14:creationId xmlns:p14="http://schemas.microsoft.com/office/powerpoint/2010/main" val="2625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Summary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802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2060"/>
                </a:solidFill>
              </a:rPr>
              <a:t>When hot spring water mixes with dirt and clay on its way to the surface, it is called a mud pot.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Managing </a:t>
            </a:r>
            <a:r>
              <a:rPr lang="en-US" sz="2000" dirty="0">
                <a:solidFill>
                  <a:srgbClr val="002060"/>
                </a:solidFill>
              </a:rPr>
              <a:t>spas and hot springs are similar to managing hotels but it also requires special attention to specific aspects of spas and hot springs.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There </a:t>
            </a:r>
            <a:r>
              <a:rPr lang="en-US" sz="2000" dirty="0">
                <a:solidFill>
                  <a:srgbClr val="002060"/>
                </a:solidFill>
              </a:rPr>
              <a:t>are key factors influencing customers satisfaction with and loyalty to spas and hot springs.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Spas </a:t>
            </a:r>
            <a:r>
              <a:rPr lang="en-US" sz="2000" dirty="0">
                <a:solidFill>
                  <a:srgbClr val="002060"/>
                </a:solidFill>
              </a:rPr>
              <a:t>and hot springs can have important economic impacts on a region/destination</a:t>
            </a:r>
          </a:p>
        </p:txBody>
      </p:sp>
    </p:spTree>
    <p:extLst>
      <p:ext uri="{BB962C8B-B14F-4D97-AF65-F5344CB8AC3E}">
        <p14:creationId xmlns:p14="http://schemas.microsoft.com/office/powerpoint/2010/main" val="10451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3229"/>
            <a:ext cx="8461717" cy="35313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the Thermal Lake of Hévíz in terms of its offerings and economic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Explain </a:t>
            </a:r>
            <a:r>
              <a:rPr lang="en-US" sz="2000" dirty="0">
                <a:solidFill>
                  <a:srgbClr val="002060"/>
                </a:solidFill>
              </a:rPr>
              <a:t>the difference between </a:t>
            </a:r>
            <a:r>
              <a:rPr lang="en-US" sz="2000" dirty="0" smtClean="0">
                <a:solidFill>
                  <a:srgbClr val="002060"/>
                </a:solidFill>
              </a:rPr>
              <a:t>a spa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a hot </a:t>
            </a:r>
            <a:r>
              <a:rPr lang="en-US" sz="2000" dirty="0">
                <a:solidFill>
                  <a:srgbClr val="002060"/>
                </a:solidFill>
              </a:rPr>
              <a:t>spring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key issues when developing spas and hot springs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Highlight </a:t>
            </a:r>
            <a:r>
              <a:rPr lang="en-US" sz="2000" dirty="0">
                <a:solidFill>
                  <a:srgbClr val="002060"/>
                </a:solidFill>
              </a:rPr>
              <a:t>the economic impact of spas and hot springs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determinants of customer satisfaction with spas and hot springs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Discuss </a:t>
            </a:r>
            <a:r>
              <a:rPr lang="en-US" sz="2000" dirty="0">
                <a:solidFill>
                  <a:srgbClr val="002060"/>
                </a:solidFill>
              </a:rPr>
              <a:t>the management of spas and hot springs</a:t>
            </a:r>
          </a:p>
        </p:txBody>
      </p:sp>
    </p:spTree>
    <p:extLst>
      <p:ext uri="{BB962C8B-B14F-4D97-AF65-F5344CB8AC3E}">
        <p14:creationId xmlns:p14="http://schemas.microsoft.com/office/powerpoint/2010/main" val="1860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62"/>
          <a:stretch/>
        </p:blipFill>
        <p:spPr>
          <a:xfrm>
            <a:off x="0" y="929404"/>
            <a:ext cx="9144000" cy="3478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73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Case Study: Hévíz, Hungary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99" y="4633914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Click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here</a:t>
            </a:r>
            <a:r>
              <a:rPr lang="en-US" dirty="0" smtClean="0">
                <a:solidFill>
                  <a:srgbClr val="002060"/>
                </a:solidFill>
              </a:rPr>
              <a:t> for a scenic tour of </a:t>
            </a:r>
            <a:r>
              <a:rPr lang="en-US" dirty="0" err="1" smtClean="0">
                <a:solidFill>
                  <a:srgbClr val="002060"/>
                </a:solidFill>
              </a:rPr>
              <a:t>Heviz</a:t>
            </a:r>
            <a:r>
              <a:rPr lang="en-US" dirty="0" smtClean="0">
                <a:solidFill>
                  <a:srgbClr val="002060"/>
                </a:solidFill>
              </a:rPr>
              <a:t>, Hungary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Spa and Hot Spring Resort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982" y="1059180"/>
            <a:ext cx="8757138" cy="3714776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A spa can be built essentially anywhere, whereas the location of a hot spring is dependent on the natural phenomena that cause them to </a:t>
            </a:r>
            <a:r>
              <a:rPr lang="en-US" sz="8000" dirty="0" smtClean="0">
                <a:solidFill>
                  <a:srgbClr val="002060"/>
                </a:solidFill>
              </a:rPr>
              <a:t>occur</a:t>
            </a:r>
          </a:p>
          <a:p>
            <a:endParaRPr lang="en-US" sz="8000" dirty="0" smtClean="0">
              <a:solidFill>
                <a:srgbClr val="002060"/>
              </a:solidFill>
            </a:endParaRPr>
          </a:p>
          <a:p>
            <a:r>
              <a:rPr lang="en-US" sz="8000" dirty="0" smtClean="0">
                <a:solidFill>
                  <a:srgbClr val="002060"/>
                </a:solidFill>
              </a:rPr>
              <a:t>Types of spas:</a:t>
            </a: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Resort </a:t>
            </a:r>
            <a:r>
              <a:rPr lang="en-US" sz="7200" b="1" dirty="0">
                <a:solidFill>
                  <a:srgbClr val="002060"/>
                </a:solidFill>
              </a:rPr>
              <a:t>spa </a:t>
            </a:r>
            <a:r>
              <a:rPr lang="en-US" sz="7200" dirty="0">
                <a:solidFill>
                  <a:srgbClr val="002060"/>
                </a:solidFill>
              </a:rPr>
              <a:t>– Located on the property of a hotel, usually as part of a resort that also offers other activities as well. Hotel and spa guests intermingle, and the resort spa is generally an important profit center for the property. </a:t>
            </a:r>
            <a:endParaRPr lang="en-US" sz="7200" dirty="0" smtClean="0">
              <a:solidFill>
                <a:srgbClr val="002060"/>
              </a:solidFill>
            </a:endParaRP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Amenity </a:t>
            </a:r>
            <a:r>
              <a:rPr lang="en-US" sz="7200" b="1" dirty="0">
                <a:solidFill>
                  <a:srgbClr val="002060"/>
                </a:solidFill>
              </a:rPr>
              <a:t>spa </a:t>
            </a:r>
            <a:r>
              <a:rPr lang="en-US" sz="7200" dirty="0">
                <a:solidFill>
                  <a:srgbClr val="002060"/>
                </a:solidFill>
              </a:rPr>
              <a:t>– Also typically located on the property of a hotel, the amenity spa is treated as an added facility to a hotel, but it is not an important profit center. </a:t>
            </a:r>
            <a:endParaRPr lang="en-US" sz="7200" dirty="0" smtClean="0">
              <a:solidFill>
                <a:srgbClr val="002060"/>
              </a:solidFill>
            </a:endParaRP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Destination </a:t>
            </a:r>
            <a:r>
              <a:rPr lang="en-US" sz="7200" b="1" dirty="0">
                <a:solidFill>
                  <a:srgbClr val="002060"/>
                </a:solidFill>
              </a:rPr>
              <a:t>spa </a:t>
            </a:r>
            <a:r>
              <a:rPr lang="en-US" sz="7200" dirty="0">
                <a:solidFill>
                  <a:srgbClr val="002060"/>
                </a:solidFill>
              </a:rPr>
              <a:t>– The spa is the main focus of the property, which offers specific health and fitness programs, and additional activities, to guests only. </a:t>
            </a:r>
            <a:endParaRPr lang="en-US" sz="7200" dirty="0" smtClean="0">
              <a:solidFill>
                <a:srgbClr val="002060"/>
              </a:solidFill>
            </a:endParaRP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Medical </a:t>
            </a:r>
            <a:r>
              <a:rPr lang="en-US" sz="7200" b="1" dirty="0">
                <a:solidFill>
                  <a:srgbClr val="002060"/>
                </a:solidFill>
              </a:rPr>
              <a:t>spa </a:t>
            </a:r>
            <a:r>
              <a:rPr lang="en-US" sz="7200" dirty="0">
                <a:solidFill>
                  <a:srgbClr val="002060"/>
                </a:solidFill>
              </a:rPr>
              <a:t>– Offers a variety of health practices and treatments, and is supervised full-time by a licensed medical professional</a:t>
            </a:r>
            <a:r>
              <a:rPr lang="en-US" sz="80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05979"/>
            <a:ext cx="8269287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Spa and Hot Spring Resort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587" y="821436"/>
            <a:ext cx="8757138" cy="43220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8000" dirty="0" smtClean="0">
              <a:solidFill>
                <a:srgbClr val="002060"/>
              </a:solidFill>
            </a:endParaRPr>
          </a:p>
          <a:p>
            <a:r>
              <a:rPr lang="en-US" sz="8000" dirty="0" smtClean="0">
                <a:solidFill>
                  <a:srgbClr val="002060"/>
                </a:solidFill>
              </a:rPr>
              <a:t>Other types of spas:</a:t>
            </a: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Club Spa </a:t>
            </a:r>
            <a:r>
              <a:rPr lang="en-US" sz="7200" dirty="0" smtClean="0">
                <a:solidFill>
                  <a:srgbClr val="002060"/>
                </a:solidFill>
              </a:rPr>
              <a:t>– The primary use is fitness, but it also offers a wide array of professionally-led spa services on a daily basis</a:t>
            </a: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Cruise Ship Spa </a:t>
            </a:r>
            <a:r>
              <a:rPr lang="en-US" sz="7200" dirty="0" smtClean="0">
                <a:solidFill>
                  <a:srgbClr val="002060"/>
                </a:solidFill>
              </a:rPr>
              <a:t>– A spa center on a cruise ship that offer professional led spa services, fitness services, and wellness components, as well as a spa menu with carefully chosen meals</a:t>
            </a: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Day Spa </a:t>
            </a:r>
            <a:r>
              <a:rPr lang="en-US" sz="7200" dirty="0" smtClean="0">
                <a:solidFill>
                  <a:srgbClr val="002060"/>
                </a:solidFill>
              </a:rPr>
              <a:t>– A spa center that offer professional spa services on a daily basis. This kind of spa is best developed in western Europe.</a:t>
            </a:r>
          </a:p>
          <a:p>
            <a:pPr lvl="1"/>
            <a:r>
              <a:rPr lang="en-US" sz="7200" b="1" dirty="0" smtClean="0">
                <a:solidFill>
                  <a:srgbClr val="002060"/>
                </a:solidFill>
              </a:rPr>
              <a:t>Mineral Springs Spa </a:t>
            </a:r>
            <a:r>
              <a:rPr lang="en-US" sz="7200" dirty="0" smtClean="0">
                <a:solidFill>
                  <a:srgbClr val="002060"/>
                </a:solidFill>
              </a:rPr>
              <a:t>– A spa that offers natural mineral, thermal, or other springs used for hydrotherapeutic treatments. This kind of spa is the most typical of the European spa/wellness sector.</a:t>
            </a:r>
          </a:p>
        </p:txBody>
      </p:sp>
    </p:spTree>
    <p:extLst>
      <p:ext uri="{BB962C8B-B14F-4D97-AF65-F5344CB8AC3E}">
        <p14:creationId xmlns:p14="http://schemas.microsoft.com/office/powerpoint/2010/main" val="31140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Spa Benefits to a Resort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79"/>
            <a:ext cx="8229600" cy="373667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Increase </a:t>
            </a:r>
            <a:r>
              <a:rPr lang="en-US" sz="2000" dirty="0" err="1" smtClean="0">
                <a:solidFill>
                  <a:srgbClr val="002060"/>
                </a:solidFill>
              </a:rPr>
              <a:t>RevPAR</a:t>
            </a:r>
            <a:r>
              <a:rPr lang="en-US" sz="2000" dirty="0" smtClean="0">
                <a:solidFill>
                  <a:srgbClr val="002060"/>
                </a:solidFill>
              </a:rPr>
              <a:t> and ADR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Attract </a:t>
            </a:r>
            <a:r>
              <a:rPr lang="en-US" sz="2000" dirty="0">
                <a:solidFill>
                  <a:srgbClr val="002060"/>
                </a:solidFill>
              </a:rPr>
              <a:t>more visitors in the off- and shoulder seasons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Lengthen </a:t>
            </a:r>
            <a:r>
              <a:rPr lang="en-US" sz="2000" dirty="0">
                <a:solidFill>
                  <a:srgbClr val="002060"/>
                </a:solidFill>
              </a:rPr>
              <a:t>the shoulder season, thereby shortening the off-season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Be </a:t>
            </a:r>
            <a:r>
              <a:rPr lang="en-US" sz="2000" dirty="0">
                <a:solidFill>
                  <a:srgbClr val="002060"/>
                </a:solidFill>
              </a:rPr>
              <a:t>more competitive with other spa resorts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Give </a:t>
            </a:r>
            <a:r>
              <a:rPr lang="en-US" sz="2000" dirty="0">
                <a:solidFill>
                  <a:srgbClr val="002060"/>
                </a:solidFill>
              </a:rPr>
              <a:t>business guests a reason to extend their stay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Give leisure guests to book and return to the resort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Position </a:t>
            </a:r>
            <a:r>
              <a:rPr lang="en-US" sz="2000" dirty="0">
                <a:solidFill>
                  <a:srgbClr val="002060"/>
                </a:solidFill>
              </a:rPr>
              <a:t>the resort as destination for incentive travel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Enrich </a:t>
            </a:r>
            <a:r>
              <a:rPr lang="en-US" sz="2000" dirty="0">
                <a:solidFill>
                  <a:srgbClr val="002060"/>
                </a:solidFill>
              </a:rPr>
              <a:t>spouse/companion programs for business travelers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Provide </a:t>
            </a:r>
            <a:r>
              <a:rPr lang="en-US" sz="2000" dirty="0">
                <a:solidFill>
                  <a:srgbClr val="002060"/>
                </a:solidFill>
              </a:rPr>
              <a:t>an indoor activity option during poor weather</a:t>
            </a:r>
          </a:p>
          <a:p>
            <a:endParaRPr lang="en-US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Hot Springs (Geothermal/Mineral Springs)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40" y="967739"/>
            <a:ext cx="8628519" cy="381332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Have </a:t>
            </a:r>
            <a:r>
              <a:rPr lang="en-US" sz="2000" dirty="0">
                <a:solidFill>
                  <a:srgbClr val="002060"/>
                </a:solidFill>
              </a:rPr>
              <a:t>been used as healing centers since as far back as 3000 BC on all </a:t>
            </a:r>
            <a:r>
              <a:rPr lang="en-US" sz="2000" dirty="0" smtClean="0">
                <a:solidFill>
                  <a:srgbClr val="002060"/>
                </a:solidFill>
              </a:rPr>
              <a:t>continents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Hot springs often form near areas of volcanic activity, when water deep below the surface of the Earth is heated by rocks or other </a:t>
            </a:r>
            <a:r>
              <a:rPr lang="en-US" sz="2000" dirty="0" smtClean="0">
                <a:solidFill>
                  <a:srgbClr val="002060"/>
                </a:solidFill>
              </a:rPr>
              <a:t>means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Mud Pot </a:t>
            </a:r>
            <a:r>
              <a:rPr lang="en-US" sz="2000" dirty="0">
                <a:solidFill>
                  <a:srgbClr val="002060"/>
                </a:solidFill>
              </a:rPr>
              <a:t>– Area on the Earth where a hot spring has mixed with dirt or clay on its way to the surface; often a highly acidic, bubbling </a:t>
            </a:r>
            <a:r>
              <a:rPr lang="en-US" sz="2000" dirty="0" smtClean="0">
                <a:solidFill>
                  <a:srgbClr val="002060"/>
                </a:solidFill>
              </a:rPr>
              <a:t>pool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Paint Pot </a:t>
            </a:r>
            <a:r>
              <a:rPr lang="en-US" sz="2000" dirty="0">
                <a:solidFill>
                  <a:srgbClr val="002060"/>
                </a:solidFill>
              </a:rPr>
              <a:t>– A mud pot with minerals that cause the mud to be brightly </a:t>
            </a:r>
            <a:r>
              <a:rPr lang="en-US" sz="2000" dirty="0" smtClean="0">
                <a:solidFill>
                  <a:srgbClr val="002060"/>
                </a:solidFill>
              </a:rPr>
              <a:t>colored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Extremophile (or Thermophile) </a:t>
            </a:r>
            <a:r>
              <a:rPr lang="en-US" sz="2000" dirty="0">
                <a:solidFill>
                  <a:srgbClr val="002060"/>
                </a:solidFill>
              </a:rPr>
              <a:t>– Tiny single-celled organism similar to bacteria that thrives in a hot spring </a:t>
            </a:r>
            <a:r>
              <a:rPr lang="en-US" sz="2000" dirty="0" smtClean="0">
                <a:solidFill>
                  <a:srgbClr val="002060"/>
                </a:solidFill>
              </a:rPr>
              <a:t>environment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Hot Spring Economic </a:t>
            </a:r>
            <a:r>
              <a:rPr lang="en-US" sz="2800" b="1" dirty="0" smtClean="0">
                <a:solidFill>
                  <a:srgbClr val="002060"/>
                </a:solidFill>
              </a:rPr>
              <a:t>Impact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7" y="1059180"/>
            <a:ext cx="8229600" cy="3933444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34,000 thermal/mineral hot springs located around the </a:t>
            </a:r>
            <a:r>
              <a:rPr lang="en-US" sz="2000" dirty="0" smtClean="0">
                <a:solidFill>
                  <a:srgbClr val="002060"/>
                </a:solidFill>
              </a:rPr>
              <a:t>world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Over 90 percent are in the Asia-Pacific region (especially </a:t>
            </a:r>
            <a:r>
              <a:rPr lang="en-US" sz="2000" dirty="0" smtClean="0">
                <a:solidFill>
                  <a:srgbClr val="002060"/>
                </a:solidFill>
              </a:rPr>
              <a:t>Japan &amp; China)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25,916 </a:t>
            </a:r>
            <a:r>
              <a:rPr lang="en-US" sz="2000" dirty="0" smtClean="0">
                <a:solidFill>
                  <a:srgbClr val="002060"/>
                </a:solidFill>
              </a:rPr>
              <a:t>locations and </a:t>
            </a:r>
            <a:r>
              <a:rPr lang="en-US" sz="2000" dirty="0">
                <a:solidFill>
                  <a:srgbClr val="002060"/>
                </a:solidFill>
              </a:rPr>
              <a:t>economic value </a:t>
            </a:r>
            <a:r>
              <a:rPr lang="en-US" sz="2000" dirty="0" smtClean="0">
                <a:solidFill>
                  <a:srgbClr val="002060"/>
                </a:solidFill>
              </a:rPr>
              <a:t>of USD </a:t>
            </a:r>
            <a:r>
              <a:rPr lang="en-US" sz="2000" dirty="0">
                <a:solidFill>
                  <a:srgbClr val="002060"/>
                </a:solidFill>
              </a:rPr>
              <a:t>$31.60 billion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Europe is the next most common (especially Germany, Italy &amp; Russia)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5,967 </a:t>
            </a:r>
            <a:r>
              <a:rPr lang="en-US" sz="2000" dirty="0" smtClean="0">
                <a:solidFill>
                  <a:srgbClr val="002060"/>
                </a:solidFill>
              </a:rPr>
              <a:t>locations and </a:t>
            </a:r>
            <a:r>
              <a:rPr lang="en-US" sz="2000" dirty="0">
                <a:solidFill>
                  <a:srgbClr val="002060"/>
                </a:solidFill>
              </a:rPr>
              <a:t>revenues of USD $21.73 billion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Total </a:t>
            </a:r>
            <a:r>
              <a:rPr lang="en-US" sz="2000" dirty="0">
                <a:solidFill>
                  <a:srgbClr val="002060"/>
                </a:solidFill>
              </a:rPr>
              <a:t>economic impact of USD $56.16 </a:t>
            </a:r>
            <a:r>
              <a:rPr lang="en-US" sz="2000" dirty="0" smtClean="0">
                <a:solidFill>
                  <a:srgbClr val="002060"/>
                </a:solidFill>
              </a:rPr>
              <a:t>billion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Employing </a:t>
            </a:r>
            <a:r>
              <a:rPr lang="en-US" sz="2000" dirty="0">
                <a:solidFill>
                  <a:srgbClr val="002060"/>
                </a:solidFill>
              </a:rPr>
              <a:t>approximately 1.8 million </a:t>
            </a:r>
            <a:r>
              <a:rPr lang="en-US" sz="2000" dirty="0" smtClean="0">
                <a:solidFill>
                  <a:srgbClr val="002060"/>
                </a:solidFill>
              </a:rPr>
              <a:t>people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Projected growth of 4.8% annually by year 2020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Japanese </a:t>
            </a:r>
            <a:r>
              <a:rPr lang="en-US" sz="2800" b="1" i="1" dirty="0" smtClean="0">
                <a:solidFill>
                  <a:srgbClr val="002060"/>
                </a:solidFill>
              </a:rPr>
              <a:t>Onsen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626" y="1059179"/>
            <a:ext cx="5760291" cy="36709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Local </a:t>
            </a:r>
            <a:r>
              <a:rPr lang="en-US" sz="2000" dirty="0">
                <a:solidFill>
                  <a:srgbClr val="002060"/>
                </a:solidFill>
              </a:rPr>
              <a:t>public onsen are typically for local residents, and range in cost from free to USD $5 to </a:t>
            </a:r>
            <a:r>
              <a:rPr lang="en-US" sz="2000" dirty="0" smtClean="0">
                <a:solidFill>
                  <a:srgbClr val="002060"/>
                </a:solidFill>
              </a:rPr>
              <a:t>visit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Day </a:t>
            </a:r>
            <a:r>
              <a:rPr lang="en-US" sz="2000" dirty="0">
                <a:solidFill>
                  <a:srgbClr val="002060"/>
                </a:solidFill>
              </a:rPr>
              <a:t>onsen are found in big cities and operate similar to a day spa, with added amenities bringing the average daily cost to USD $15-</a:t>
            </a:r>
            <a:r>
              <a:rPr lang="en-US" sz="2000" dirty="0" smtClean="0">
                <a:solidFill>
                  <a:srgbClr val="002060"/>
                </a:solidFill>
              </a:rPr>
              <a:t>20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err="1" smtClean="0">
                <a:solidFill>
                  <a:srgbClr val="002060"/>
                </a:solidFill>
              </a:rPr>
              <a:t>Onsen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ryokan, or traditional lodges that are located far from cities and also provide additional facilities, for a higher daily </a:t>
            </a:r>
            <a:r>
              <a:rPr lang="en-US" sz="2000" dirty="0" smtClean="0">
                <a:solidFill>
                  <a:srgbClr val="002060"/>
                </a:solidFill>
              </a:rPr>
              <a:t>spend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83" y="943654"/>
            <a:ext cx="2933543" cy="36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1500</Words>
  <Application>Microsoft Office PowerPoint</Application>
  <PresentationFormat>On-screen Show (16:9)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1_Office Theme</vt:lpstr>
      <vt:lpstr>Chapter 7 Spa and hot spring development and management in the hospitality and tourism industry</vt:lpstr>
      <vt:lpstr>Learning Outcomes</vt:lpstr>
      <vt:lpstr>Case Study: Hévíz, Hungary</vt:lpstr>
      <vt:lpstr>Spa and Hot Spring Resort Development</vt:lpstr>
      <vt:lpstr>Spa and Hot Spring Resort Development</vt:lpstr>
      <vt:lpstr>Spa Benefits to a Resort</vt:lpstr>
      <vt:lpstr>Hot Springs (Geothermal/Mineral Springs)</vt:lpstr>
      <vt:lpstr>Hot Spring Economic Impact</vt:lpstr>
      <vt:lpstr>Japanese Onsen</vt:lpstr>
      <vt:lpstr>Top 20 Thermal Springs Markets in 2015</vt:lpstr>
      <vt:lpstr>Determinants of Hot Spring Visitor Satisfaction</vt:lpstr>
      <vt:lpstr>Spa Tourist Satisfaction</vt:lpstr>
      <vt:lpstr>Spa Economic Impact</vt:lpstr>
      <vt:lpstr>Management of Spas and Hot Spring Resorts</vt:lpstr>
      <vt:lpstr>The Nature of Services</vt:lpstr>
      <vt:lpstr>Summary </vt:lpstr>
      <vt:lpstr>Summary </vt:lpstr>
      <vt:lpstr>Summary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Bendegul</cp:lastModifiedBy>
  <cp:revision>126</cp:revision>
  <cp:lastPrinted>2020-02-15T17:03:08Z</cp:lastPrinted>
  <dcterms:created xsi:type="dcterms:W3CDTF">2020-01-04T17:26:58Z</dcterms:created>
  <dcterms:modified xsi:type="dcterms:W3CDTF">2022-06-18T23:26:53Z</dcterms:modified>
</cp:coreProperties>
</file>